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0" r:id="rId11"/>
    <p:sldId id="25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869" autoAdjust="0"/>
    <p:restoredTop sz="9466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4E23-A49C-4811-8ED4-DAB8B94A0B95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B17-5CB3-462B-9398-321B257DB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4E23-A49C-4811-8ED4-DAB8B94A0B95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B17-5CB3-462B-9398-321B257DB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4E23-A49C-4811-8ED4-DAB8B94A0B95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B17-5CB3-462B-9398-321B257DB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4E23-A49C-4811-8ED4-DAB8B94A0B95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B17-5CB3-462B-9398-321B257DB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4E23-A49C-4811-8ED4-DAB8B94A0B95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B17-5CB3-462B-9398-321B257DB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4E23-A49C-4811-8ED4-DAB8B94A0B95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B17-5CB3-462B-9398-321B257DB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4E23-A49C-4811-8ED4-DAB8B94A0B95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B17-5CB3-462B-9398-321B257DB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4E23-A49C-4811-8ED4-DAB8B94A0B95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B17-5CB3-462B-9398-321B257DB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4E23-A49C-4811-8ED4-DAB8B94A0B95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B17-5CB3-462B-9398-321B257DB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4E23-A49C-4811-8ED4-DAB8B94A0B95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B17-5CB3-462B-9398-321B257DB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4E23-A49C-4811-8ED4-DAB8B94A0B95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B17-5CB3-462B-9398-321B257DB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54E23-A49C-4811-8ED4-DAB8B94A0B95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E1B17-5CB3-462B-9398-321B257DB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1;.%20&#1058;&#1054;&#1051;&#1057;&#1058;&#1054;&#1049;\&#1051;.&#1058;&#1086;&#1083;&#1089;&#1090;&#1086;&#1081;%20&#1076;&#1083;&#1103;%20&#1087;&#1088;&#1077;&#1079;&#1077;&#1085;&#1090;&#1072;&#1094;&#1080;&#108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642918"/>
            <a:ext cx="5100646" cy="1470025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latin typeface="Haettenschweiler" pitchFamily="34" charset="0"/>
              </a:rPr>
              <a:t>Л. Н. ТОЛСТОЙ</a:t>
            </a:r>
            <a:endParaRPr lang="ru-RU" sz="7200" i="1" dirty="0">
              <a:latin typeface="Haettenschweiler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3214686"/>
            <a:ext cx="2829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i="1" dirty="0" smtClean="0">
                <a:latin typeface="Haettenschweiler" pitchFamily="34" charset="0"/>
              </a:rPr>
              <a:t>1928-1910</a:t>
            </a:r>
            <a:endParaRPr lang="ru-RU" sz="7200" i="1" dirty="0">
              <a:latin typeface="Haettenschweiler" pitchFamily="34" charset="0"/>
            </a:endParaRPr>
          </a:p>
        </p:txBody>
      </p:sp>
      <p:pic>
        <p:nvPicPr>
          <p:cNvPr id="6" name="Л.Толстой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V="1">
            <a:off x="0" y="6857999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 advTm="533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l="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4000528" cy="614364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Haettenschweiler" pitchFamily="34" charset="0"/>
              </a:rPr>
              <a:t>«Умер Толстой, и отошла в прошлое дореволюционная </a:t>
            </a:r>
            <a:r>
              <a:rPr lang="ru-RU" sz="2800" dirty="0">
                <a:latin typeface="Haettenschweiler" pitchFamily="34" charset="0"/>
              </a:rPr>
              <a:t>Р</a:t>
            </a:r>
            <a:r>
              <a:rPr lang="ru-RU" sz="2800" dirty="0" smtClean="0">
                <a:latin typeface="Haettenschweiler" pitchFamily="34" charset="0"/>
              </a:rPr>
              <a:t>оссия, слабость и бессилие которой выразились в философии, обрисованы в произведениях гениального художника, но в его наследстве есть то, что не отошло в прошлое, что принадлежит будущему. Это наследство берет и над этим наследством работает российский пролетариат».   В. И. Ленин</a:t>
            </a:r>
            <a:endParaRPr lang="ru-RU" sz="2800" dirty="0">
              <a:latin typeface="Haettenschweiler" pitchFamily="34" charset="0"/>
            </a:endParaRPr>
          </a:p>
        </p:txBody>
      </p:sp>
    </p:spTree>
  </p:cSld>
  <p:clrMapOvr>
    <a:masterClrMapping/>
  </p:clrMapOvr>
  <p:transition advTm="10203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r="3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44" y="1928803"/>
            <a:ext cx="4429156" cy="3500462"/>
          </a:xfrm>
        </p:spPr>
        <p:txBody>
          <a:bodyPr/>
          <a:lstStyle/>
          <a:p>
            <a:r>
              <a:rPr lang="ru-RU" i="1" dirty="0" smtClean="0">
                <a:latin typeface="Haettenschweiler" pitchFamily="34" charset="0"/>
              </a:rPr>
              <a:t>«…Нет человека более достойного имени гения более сложного, противоречивого и во всем прекрасного…»</a:t>
            </a:r>
          </a:p>
          <a:p>
            <a:pPr>
              <a:buNone/>
            </a:pPr>
            <a:r>
              <a:rPr lang="ru-RU" dirty="0" smtClean="0">
                <a:latin typeface="Haettenschweiler" pitchFamily="34" charset="0"/>
              </a:rPr>
              <a:t>М. Горький</a:t>
            </a:r>
            <a:endParaRPr lang="ru-RU" dirty="0">
              <a:latin typeface="Haettenschweiler" pitchFamily="34" charset="0"/>
            </a:endParaRPr>
          </a:p>
        </p:txBody>
      </p:sp>
    </p:spTree>
  </p:cSld>
  <p:clrMapOvr>
    <a:masterClrMapping/>
  </p:clrMapOvr>
  <p:transition advTm="8206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l="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3714776" cy="3471874"/>
          </a:xfrm>
        </p:spPr>
        <p:txBody>
          <a:bodyPr/>
          <a:lstStyle/>
          <a:p>
            <a:r>
              <a:rPr lang="ru-RU" i="1" dirty="0" smtClean="0">
                <a:latin typeface="Haettenschweiler" pitchFamily="34" charset="0"/>
              </a:rPr>
              <a:t>«…Деятельность его служит оправданием тех упований и чаяний, какие на литературу возлагаются».</a:t>
            </a:r>
          </a:p>
          <a:p>
            <a:pPr>
              <a:buNone/>
            </a:pPr>
            <a:r>
              <a:rPr lang="ru-RU" dirty="0" smtClean="0">
                <a:latin typeface="Haettenschweiler" pitchFamily="34" charset="0"/>
              </a:rPr>
              <a:t>А. П. Чехов</a:t>
            </a:r>
            <a:endParaRPr lang="ru-RU" dirty="0">
              <a:latin typeface="Haettenschweiler" pitchFamily="34" charset="0"/>
            </a:endParaRPr>
          </a:p>
        </p:txBody>
      </p:sp>
    </p:spTree>
  </p:cSld>
  <p:clrMapOvr>
    <a:masterClrMapping/>
  </p:clrMapOvr>
  <p:transition advTm="6287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28826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Haettenschweiler" pitchFamily="34" charset="0"/>
              </a:rPr>
              <a:t>«Я во всей этой революции состою в звании, добро и самовольно принятым на себя, адвоката 100-миллионного  земледельческого народа. Всему, что содействует или может содействовать его благу, я </a:t>
            </a:r>
            <a:r>
              <a:rPr lang="ru-RU" i="1" dirty="0" err="1" smtClean="0">
                <a:solidFill>
                  <a:schemeClr val="bg1"/>
                </a:solidFill>
                <a:latin typeface="Haettenschweiler" pitchFamily="34" charset="0"/>
              </a:rPr>
              <a:t>сорадуюсь</a:t>
            </a:r>
            <a:r>
              <a:rPr lang="ru-RU" i="1" dirty="0" smtClean="0">
                <a:solidFill>
                  <a:schemeClr val="bg1"/>
                </a:solidFill>
                <a:latin typeface="Haettenschweiler" pitchFamily="34" charset="0"/>
              </a:rPr>
              <a:t>…»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Haettenschweiler" pitchFamily="34" charset="0"/>
              </a:rPr>
              <a:t>Л. Н. Толстой.</a:t>
            </a:r>
            <a:endParaRPr lang="ru-RU" dirty="0">
              <a:solidFill>
                <a:schemeClr val="bg1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ransition advTm="6052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l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414337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372"/>
              </a:tblGrid>
              <a:tr h="68580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b="1" i="1" u="sng" dirty="0" smtClean="0"/>
                    </a:p>
                    <a:p>
                      <a:pPr algn="ctr"/>
                      <a:r>
                        <a:rPr lang="ru-RU" b="1" i="1" u="sng" dirty="0" smtClean="0"/>
                        <a:t>Родился 28 августа 1828 года в Крапивинском уезде Тульской губернии, в наследственном имении матери — Ясной Поляне.</a:t>
                      </a:r>
                      <a:endParaRPr lang="ru-RU" b="1" i="1" u="sn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4337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5500702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788680"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b="0" i="1" u="sng" dirty="0" smtClean="0"/>
                        <a:t>октября 1844 года Лев Толстой был зачислен студентом разряда восточной </a:t>
                      </a:r>
                      <a:r>
                        <a:rPr lang="ru-RU" b="0" i="1" u="sng" dirty="0" err="1" smtClean="0"/>
                        <a:t>словесности.На</a:t>
                      </a:r>
                      <a:r>
                        <a:rPr lang="ru-RU" b="0" i="1" u="sng" dirty="0" smtClean="0"/>
                        <a:t> вступительных экзаменах он, в частности, показал отличные результаты по обязательному для поступления «турецко-татарскому языку».</a:t>
                      </a:r>
                      <a:endParaRPr lang="ru-RU" b="0" i="1" u="sn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571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r="33000" b="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743448"/>
          <a:ext cx="8686800" cy="211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2114552">
                <a:tc>
                  <a:txBody>
                    <a:bodyPr/>
                    <a:lstStyle/>
                    <a:p>
                      <a:pPr algn="ctr"/>
                      <a:r>
                        <a:rPr lang="ru-RU" b="0" i="1" u="sng" dirty="0" err="1" smtClean="0"/>
                        <a:t>Всвоём</a:t>
                      </a:r>
                      <a:r>
                        <a:rPr lang="ru-RU" b="0" i="1" u="sng" dirty="0" smtClean="0"/>
                        <a:t> дневнике Толстой ставит себе огромное количество целей и правил; удавалось следовать лишь небольшому числу их. Среди удавшихся — серьёзные занятия английским языком, музыкой, юриспруденцией. Кроме того, ни в дневнике, ни в письмах не отразилось начало занятия Толстым педагогикой и благотворительностью — в 1849 впервые открывает школу для крестьянских детей. Основным преподавателем был Фока </a:t>
                      </a:r>
                      <a:r>
                        <a:rPr lang="ru-RU" b="0" i="1" u="sng" dirty="0" err="1" smtClean="0"/>
                        <a:t>Демидыч</a:t>
                      </a:r>
                      <a:r>
                        <a:rPr lang="ru-RU" b="0" i="1" u="sng" dirty="0" smtClean="0"/>
                        <a:t>, крепостной, но и сам Лев Николаевич часто проводил занятия</a:t>
                      </a:r>
                      <a:endParaRPr lang="ru-RU" b="0" i="1" u="sn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10358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5000" r="5000" b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023360"/>
          <a:ext cx="6096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Лев Николаевич с юношеских лет был знаком с Любовью Александровной </a:t>
                      </a:r>
                      <a:r>
                        <a:rPr lang="ru-RU" dirty="0" err="1" smtClean="0"/>
                        <a:t>Иславиной</a:t>
                      </a:r>
                      <a:r>
                        <a:rPr lang="ru-RU" dirty="0" smtClean="0"/>
                        <a:t>, в замужестве Берс (1826—1886), любил играть с её детьми Лизой, Софьей и Таней. Когда дочери Берсов подросли, Лев Николаевич задумался над женитьбой на старшей дочери Лизе, долго колебался, пока не сделал выбор в пользу средней дочери Софьи. Софья Андреевна ответила согласием, когда ей было 18 лет, а графу 34 года. 23 сентября 1862 года Лев Николаевич женился на ней, предварительно признавшись в своих добрачных связях.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10499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 r="50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629176" y="1500174"/>
          <a:ext cx="4514824" cy="5206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24"/>
              </a:tblGrid>
              <a:tr h="5206372">
                <a:tc>
                  <a:txBody>
                    <a:bodyPr/>
                    <a:lstStyle/>
                    <a:p>
                      <a:pPr algn="ctr"/>
                      <a:r>
                        <a:rPr lang="ru-RU" i="1" u="sng" dirty="0" smtClean="0"/>
                        <a:t>«Война и мир»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b="0" i="1" u="sng" dirty="0" smtClean="0"/>
                        <a:t>Небывалый успех выпал на долю «Войны и мира». Отрывок из романа под названием «1805 год» появился в «Русском вестнике» 1865 года; в 1868 году вышли три его части, за которыми вскоре последовали остальные </a:t>
                      </a:r>
                      <a:r>
                        <a:rPr lang="ru-RU" b="0" i="1" u="sng" smtClean="0"/>
                        <a:t>две . </a:t>
                      </a:r>
                      <a:r>
                        <a:rPr lang="ru-RU" b="0" i="1" u="sng" dirty="0" smtClean="0"/>
                        <a:t>Выходу войны и «Войны и мира» предшествовал роман «Декабристы» (1860—1861), к которому автор неоднократно возвращался, но который остался незаконченным.</a:t>
                      </a:r>
                    </a:p>
                    <a:p>
                      <a:pPr algn="ctr"/>
                      <a:r>
                        <a:rPr lang="ru-RU" b="0" i="1" u="sng" dirty="0" smtClean="0"/>
                        <a:t>В романе Толстого представлены все классы общества, от императоров и королей до последнего солдата, все возрасты, все темпераменты и на пространстве целого царствования Александра I.</a:t>
                      </a:r>
                      <a:endParaRPr lang="ru-RU" b="0" i="1" u="sn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41726" y="-142900"/>
            <a:ext cx="62022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Расцвет творчества!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«ВОЙНА И МИР»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31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214950"/>
          <a:ext cx="8229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Перепись 1882 года в Москве знаменита тем, что в ней принимал участие великий писатель граф Л. Н. Толстой. Лев Николаевич писал: «Я предлагал воспользоваться переписью для того, чтобы узнать нищету в Москве и помочь ей делом и деньгами, и сделать так, чтобы бедных не было в Москве».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Rus_Stamp-Lev_Tolstoy-1935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0"/>
            <a:ext cx="1500198" cy="2037459"/>
          </a:xfrm>
          <a:prstGeom prst="rect">
            <a:avLst/>
          </a:prstGeom>
        </p:spPr>
      </p:pic>
      <p:pic>
        <p:nvPicPr>
          <p:cNvPr id="6" name="Рисунок 5" descr="Rus_Stamp-Lev_Tolstoy-1935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0"/>
            <a:ext cx="1500198" cy="2048747"/>
          </a:xfrm>
          <a:prstGeom prst="rect">
            <a:avLst/>
          </a:prstGeom>
        </p:spPr>
      </p:pic>
      <p:pic>
        <p:nvPicPr>
          <p:cNvPr id="7" name="Рисунок 6" descr="800px-1_ruble_1988_Tolsto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550" y="1142984"/>
            <a:ext cx="3912450" cy="2000240"/>
          </a:xfrm>
          <a:prstGeom prst="rect">
            <a:avLst/>
          </a:prstGeom>
        </p:spPr>
      </p:pic>
      <p:pic>
        <p:nvPicPr>
          <p:cNvPr id="8" name="Рисунок 7" descr="Rus_Stamp-Lev_Tolstoy-1935-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0"/>
            <a:ext cx="1553340" cy="2075330"/>
          </a:xfrm>
          <a:prstGeom prst="rect">
            <a:avLst/>
          </a:prstGeom>
        </p:spPr>
      </p:pic>
      <p:pic>
        <p:nvPicPr>
          <p:cNvPr id="9" name="Рисунок 8" descr="800px-Толстой_Лев_автограф_22СС_Хлит_198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0" y="3500438"/>
            <a:ext cx="4064000" cy="1422400"/>
          </a:xfrm>
          <a:prstGeom prst="rect">
            <a:avLst/>
          </a:prstGeom>
        </p:spPr>
      </p:pic>
      <p:pic>
        <p:nvPicPr>
          <p:cNvPr id="10" name="Рисунок 9" descr="225px-Tolstoi-lev-lif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2071678"/>
            <a:ext cx="3857652" cy="3154702"/>
          </a:xfrm>
          <a:prstGeom prst="rect">
            <a:avLst/>
          </a:prstGeom>
        </p:spPr>
      </p:pic>
    </p:spTree>
  </p:cSld>
  <p:clrMapOvr>
    <a:masterClrMapping/>
  </p:clrMapOvr>
  <p:transition advTm="5101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328614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</a:tblGrid>
              <a:tr h="3963370">
                <a:tc>
                  <a:txBody>
                    <a:bodyPr/>
                    <a:lstStyle/>
                    <a:p>
                      <a:r>
                        <a:rPr lang="ru-RU" dirty="0" smtClean="0"/>
                        <a:t>В октябре 1910 года, выполняя своё решение прожить последние годы соответственно своим взглядам , тайно покинул Ясную Поляну. Своё последнее путешествие он начал на станции Козлова Засека; по дороге заболел воспалением лёгких и вынужден был сделать остановку на маленькой станции </a:t>
                      </a:r>
                      <a:r>
                        <a:rPr lang="ru-RU" dirty="0" err="1" smtClean="0"/>
                        <a:t>Астапово</a:t>
                      </a:r>
                      <a:r>
                        <a:rPr lang="ru-RU" dirty="0" smtClean="0"/>
                        <a:t> (ныне Лев Толстой, Липецкая область), где 7(20) ноября и умер.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10078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585</Words>
  <Application>Microsoft Office PowerPoint</Application>
  <PresentationFormat>Экран (4:3)</PresentationFormat>
  <Paragraphs>30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Л. Н. ТОЛСТОЙ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Admin</cp:lastModifiedBy>
  <cp:revision>28</cp:revision>
  <dcterms:created xsi:type="dcterms:W3CDTF">2011-05-08T12:07:11Z</dcterms:created>
  <dcterms:modified xsi:type="dcterms:W3CDTF">2011-05-19T10:10:31Z</dcterms:modified>
</cp:coreProperties>
</file>